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75" r:id="rId2"/>
    <p:sldId id="361" r:id="rId3"/>
    <p:sldId id="364" r:id="rId4"/>
    <p:sldId id="365" r:id="rId5"/>
    <p:sldId id="366" r:id="rId6"/>
    <p:sldId id="367" r:id="rId7"/>
    <p:sldId id="368" r:id="rId8"/>
    <p:sldId id="369" r:id="rId9"/>
    <p:sldId id="370" r:id="rId10"/>
    <p:sldId id="372" r:id="rId11"/>
    <p:sldId id="373" r:id="rId12"/>
    <p:sldId id="3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AC0000"/>
    <a:srgbClr val="800E39"/>
    <a:srgbClr val="B49987"/>
    <a:srgbClr val="FFCCFE"/>
    <a:srgbClr val="FEFF99"/>
    <a:srgbClr val="8AFFB0"/>
    <a:srgbClr val="FFCACD"/>
    <a:srgbClr val="FFFFFF"/>
    <a:srgbClr val="DFD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58B5B-0FB1-49C8-9662-8044ACD71827}" type="datetimeFigureOut">
              <a:rPr lang="en-GB" smtClean="0"/>
              <a:t>18/02/2020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14789-0265-4E7C-B349-039E0D366F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241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8302" y="1663702"/>
            <a:ext cx="8915399" cy="2262781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8302" y="4294781"/>
            <a:ext cx="8915399" cy="112628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53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923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011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2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63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470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6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5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3" y="627407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7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00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344" y="624110"/>
            <a:ext cx="10755312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346" y="2133600"/>
            <a:ext cx="10755311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95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2" y="2058750"/>
            <a:ext cx="8915399" cy="1468800"/>
          </a:xfrm>
        </p:spPr>
        <p:txBody>
          <a:bodyPr anchor="ctr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8302" y="3619029"/>
            <a:ext cx="8915399" cy="860400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779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995" y="2126222"/>
            <a:ext cx="5270500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3642" y="2126222"/>
            <a:ext cx="5270500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43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932" y="2043951"/>
            <a:ext cx="5243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2932" y="2777566"/>
            <a:ext cx="5243005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7719" y="2043951"/>
            <a:ext cx="52379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7719" y="2777566"/>
            <a:ext cx="5237912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7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20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89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90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4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779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350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995" y="624110"/>
            <a:ext cx="10768011" cy="1280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995" y="2133600"/>
            <a:ext cx="10768012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290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189" rtl="0" eaLnBrk="1" latinLnBrk="0" hangingPunct="1">
        <a:spcBef>
          <a:spcPct val="0"/>
        </a:spcBef>
        <a:buNone/>
        <a:defRPr sz="4000" b="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90000"/>
              </a:srgbClr>
            </a:outerShdw>
          </a:effectLst>
          <a:latin typeface="Arial Black" panose="020B0A040201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cpath.org/profession/publications/cancer-datasets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MACRO/OSPE2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Dr Salma Al-</a:t>
            </a:r>
            <a:r>
              <a:rPr lang="en-GB" dirty="0" err="1"/>
              <a:t>Ramadhani</a:t>
            </a:r>
            <a:r>
              <a:rPr lang="en-GB" dirty="0"/>
              <a:t> MBBS MD (Res</a:t>
            </a:r>
            <a:r>
              <a:rPr lang="en-GB"/>
              <a:t>) FRCPath</a:t>
            </a:r>
            <a:endParaRPr lang="en-GB" dirty="0"/>
          </a:p>
          <a:p>
            <a:r>
              <a:rPr lang="en-GB" dirty="0"/>
              <a:t>Consultant Histopathologist Princess Alexandra Hospital </a:t>
            </a:r>
          </a:p>
        </p:txBody>
      </p:sp>
    </p:spTree>
    <p:extLst>
      <p:ext uri="{BB962C8B-B14F-4D97-AF65-F5344CB8AC3E}">
        <p14:creationId xmlns:p14="http://schemas.microsoft.com/office/powerpoint/2010/main" val="1148949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2445">
        <p:fade/>
      </p:transition>
    </mc:Choice>
    <mc:Fallback>
      <p:transition spd="med" advTm="162445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1682" r="11434" b="14574"/>
          <a:stretch/>
        </p:blipFill>
        <p:spPr>
          <a:xfrm>
            <a:off x="0" y="0"/>
            <a:ext cx="12192000" cy="6850743"/>
          </a:xfrm>
          <a:prstGeom prst="rect">
            <a:avLst/>
          </a:prstGeom>
        </p:spPr>
      </p:pic>
      <p:sp>
        <p:nvSpPr>
          <p:cNvPr id="4" name="Title 19"/>
          <p:cNvSpPr txBox="1">
            <a:spLocks/>
          </p:cNvSpPr>
          <p:nvPr/>
        </p:nvSpPr>
        <p:spPr>
          <a:xfrm>
            <a:off x="3100667" y="5281384"/>
            <a:ext cx="5990665" cy="95469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000" dirty="0">
                <a:solidFill>
                  <a:srgbClr val="2A1C10"/>
                </a:solidFill>
                <a:effectLst/>
              </a:rPr>
              <a:t>OSPE 2 Written Exercise</a:t>
            </a:r>
          </a:p>
        </p:txBody>
      </p:sp>
    </p:spTree>
    <p:extLst>
      <p:ext uri="{BB962C8B-B14F-4D97-AF65-F5344CB8AC3E}">
        <p14:creationId xmlns:p14="http://schemas.microsoft.com/office/powerpoint/2010/main" val="116765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4782">
        <p:fade/>
      </p:transition>
    </mc:Choice>
    <mc:Fallback>
      <p:transition spd="med" advTm="347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06" y="-2478"/>
            <a:ext cx="10416988" cy="68629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06971" y="-2478"/>
            <a:ext cx="3585029" cy="6858000"/>
          </a:xfrm>
          <a:prstGeom prst="rect">
            <a:avLst/>
          </a:prstGeom>
          <a:solidFill>
            <a:srgbClr val="F6ADE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100" b="1" u="sng" dirty="0">
                <a:solidFill>
                  <a:schemeClr val="tx1"/>
                </a:solidFill>
                <a:latin typeface="Arial Black" panose="020B0A04020102020204" pitchFamily="34" charset="0"/>
              </a:rPr>
              <a:t>OSPE 2</a:t>
            </a:r>
          </a:p>
          <a:p>
            <a:pPr algn="ctr"/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Possible topics include: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Management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Clinical governance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Audit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MDT type cases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Cytology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Molecular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Collect previous exams questions</a:t>
            </a:r>
          </a:p>
          <a:p>
            <a:endParaRPr lang="en-US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Watch out for updates: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New classifications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Updated documents </a:t>
            </a:r>
          </a:p>
        </p:txBody>
      </p:sp>
    </p:spTree>
    <p:extLst>
      <p:ext uri="{BB962C8B-B14F-4D97-AF65-F5344CB8AC3E}">
        <p14:creationId xmlns:p14="http://schemas.microsoft.com/office/powerpoint/2010/main" val="1718925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8647">
        <p:fade/>
      </p:transition>
    </mc:Choice>
    <mc:Fallback>
      <p:transition spd="med" advTm="586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5" b="6371"/>
          <a:stretch/>
        </p:blipFill>
        <p:spPr>
          <a:xfrm>
            <a:off x="0" y="-10808"/>
            <a:ext cx="12192000" cy="68688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4734" y="1224119"/>
            <a:ext cx="11802533" cy="523567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 S	Audit and Dataset: Colorectal CA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 A	Dataset: Endometrial CA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S	Dataset: Breast CA grossing, reporting and grading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A	Lung CA: Cytology and molecular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S	Molecular Pathology: Lynch syndrome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S	Dataset: Prostate CA reporting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A	Lung CA: Cytology and molecular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S	Molecular Pathology: Lynch syndrome and microsatellite 			instability in colon CA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A	Molecular Pathology: p53 and BRCA in breast and	ovarian CA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4734" y="212099"/>
            <a:ext cx="10768011" cy="6894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400" dirty="0">
                <a:solidFill>
                  <a:srgbClr val="C00000"/>
                </a:solidFill>
                <a:effectLst/>
              </a:rPr>
              <a:t>Previous Exams</a:t>
            </a:r>
          </a:p>
        </p:txBody>
      </p:sp>
    </p:spTree>
    <p:extLst>
      <p:ext uri="{BB962C8B-B14F-4D97-AF65-F5344CB8AC3E}">
        <p14:creationId xmlns:p14="http://schemas.microsoft.com/office/powerpoint/2010/main" val="197863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30279">
        <p:fade/>
      </p:transition>
    </mc:Choice>
    <mc:Fallback>
      <p:transition spd="med" advTm="1302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 advAuto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7" b="18221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" y="5647763"/>
            <a:ext cx="3482788" cy="112955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Dissection Discussion</a:t>
            </a:r>
            <a:endParaRPr lang="en-GB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702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357">
        <p:fade/>
      </p:transition>
    </mc:Choice>
    <mc:Fallback>
      <p:transition spd="med" advTm="23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220" y="1641316"/>
            <a:ext cx="4528721" cy="483568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GB" sz="2800" dirty="0">
                <a:latin typeface="Arial Black" panose="020B0A04020102090204" pitchFamily="34" charset="0"/>
              </a:rPr>
              <a:t>What is the most likely diagnosis?</a:t>
            </a:r>
          </a:p>
          <a:p>
            <a:pPr marL="0" indent="0">
              <a:buNone/>
            </a:pPr>
            <a:endParaRPr lang="en-GB" sz="2800" dirty="0">
              <a:latin typeface="Arial Black" panose="020B0A04020102090204" pitchFamily="34" charset="0"/>
            </a:endParaRPr>
          </a:p>
          <a:p>
            <a:pPr marL="0" indent="0">
              <a:buNone/>
            </a:pPr>
            <a:r>
              <a:rPr lang="en-GB" sz="2800" dirty="0">
                <a:latin typeface="Arial Black" panose="020B0A04020102090204" pitchFamily="34" charset="0"/>
              </a:rPr>
              <a:t>How would you sample this specimen?</a:t>
            </a:r>
          </a:p>
          <a:p>
            <a:pPr marL="0" indent="0">
              <a:buNone/>
            </a:pPr>
            <a:endParaRPr lang="en-GB" sz="2800" dirty="0">
              <a:latin typeface="Arial Black" panose="020B0A04020102090204" pitchFamily="34" charset="0"/>
            </a:endParaRPr>
          </a:p>
          <a:p>
            <a:pPr marL="0" indent="0">
              <a:buNone/>
            </a:pPr>
            <a:r>
              <a:rPr lang="en-GB" sz="2800" dirty="0">
                <a:latin typeface="Arial Black" panose="020B0A04020102090204" pitchFamily="34" charset="0"/>
              </a:rPr>
              <a:t>What are the possible complications?</a:t>
            </a:r>
          </a:p>
        </p:txBody>
      </p:sp>
      <p:sp>
        <p:nvSpPr>
          <p:cNvPr id="5" name="Title 19"/>
          <p:cNvSpPr txBox="1">
            <a:spLocks/>
          </p:cNvSpPr>
          <p:nvPr/>
        </p:nvSpPr>
        <p:spPr>
          <a:xfrm>
            <a:off x="711994" y="139020"/>
            <a:ext cx="10768012" cy="891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prstClr val="black"/>
                </a:solidFill>
                <a:effectLst/>
              </a:rPr>
              <a:t>Macro Question 1 Ovary</a:t>
            </a:r>
            <a:endParaRPr lang="en-US" dirty="0">
              <a:solidFill>
                <a:prstClr val="black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690" y="1136608"/>
            <a:ext cx="6635453" cy="5462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8342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97167">
        <p:fade/>
      </p:transition>
    </mc:Choice>
    <mc:Fallback>
      <p:transition spd="med" advTm="1971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2221" y="1641316"/>
            <a:ext cx="6545779" cy="483568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GB" sz="2800" dirty="0">
                <a:latin typeface="Arial Black" panose="020B0A04020102090204" pitchFamily="34" charset="0"/>
              </a:rPr>
              <a:t>What is the most likely diagnosis?</a:t>
            </a:r>
          </a:p>
          <a:p>
            <a:pPr marL="0" indent="0">
              <a:buNone/>
            </a:pPr>
            <a:endParaRPr lang="en-GB" sz="2800" dirty="0">
              <a:latin typeface="Arial Black" panose="020B0A04020102090204" pitchFamily="34" charset="0"/>
            </a:endParaRPr>
          </a:p>
          <a:p>
            <a:pPr marL="0" indent="0">
              <a:buNone/>
            </a:pPr>
            <a:r>
              <a:rPr lang="en-GB" sz="2800" dirty="0">
                <a:latin typeface="Arial Black" panose="020B0A04020102090204" pitchFamily="34" charset="0"/>
              </a:rPr>
              <a:t>How would you sample this specimen?</a:t>
            </a:r>
          </a:p>
          <a:p>
            <a:pPr marL="0" indent="0">
              <a:buNone/>
            </a:pPr>
            <a:endParaRPr lang="en-GB" sz="2800" dirty="0">
              <a:latin typeface="Arial Black" panose="020B0A0402010209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 Black" panose="020B0A04020102090204" pitchFamily="34" charset="0"/>
              </a:rPr>
              <a:t>Name three core macroscopic features. Which one has prognostic significance?</a:t>
            </a:r>
          </a:p>
        </p:txBody>
      </p:sp>
      <p:sp>
        <p:nvSpPr>
          <p:cNvPr id="6" name="Title 19"/>
          <p:cNvSpPr txBox="1">
            <a:spLocks/>
          </p:cNvSpPr>
          <p:nvPr/>
        </p:nvSpPr>
        <p:spPr>
          <a:xfrm>
            <a:off x="711994" y="139020"/>
            <a:ext cx="10768012" cy="891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prstClr val="black"/>
                </a:solidFill>
                <a:effectLst/>
              </a:rPr>
              <a:t>Macro Question 2 Testis</a:t>
            </a:r>
            <a:endParaRPr lang="en-US" dirty="0">
              <a:solidFill>
                <a:prstClr val="black"/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274" y="1030514"/>
            <a:ext cx="3877392" cy="5499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4278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95080">
        <p:fade/>
      </p:transition>
    </mc:Choice>
    <mc:Fallback>
      <p:transition spd="med" advTm="1950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2221" y="1641316"/>
            <a:ext cx="5738955" cy="483568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GB" sz="2800" dirty="0">
                <a:latin typeface="Arial Black" panose="020B0A04020102090204" pitchFamily="34" charset="0"/>
              </a:rPr>
              <a:t>What is the most likely diagnosis?</a:t>
            </a:r>
          </a:p>
          <a:p>
            <a:pPr marL="0" indent="0">
              <a:buNone/>
            </a:pPr>
            <a:endParaRPr lang="en-GB" sz="2800" dirty="0">
              <a:latin typeface="Arial Black" panose="020B0A04020102090204" pitchFamily="34" charset="0"/>
            </a:endParaRPr>
          </a:p>
          <a:p>
            <a:pPr marL="0" indent="0">
              <a:buNone/>
            </a:pPr>
            <a:r>
              <a:rPr lang="en-GB" sz="2800" dirty="0">
                <a:latin typeface="Arial Black" panose="020B0A04020102090204" pitchFamily="34" charset="0"/>
              </a:rPr>
              <a:t>How would you sample this specimen?</a:t>
            </a:r>
          </a:p>
          <a:p>
            <a:pPr marL="0" indent="0">
              <a:buNone/>
            </a:pPr>
            <a:endParaRPr lang="en-GB" sz="2800" dirty="0">
              <a:latin typeface="Arial Black" panose="020B0A0402010209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 Black" panose="020B0A04020102090204" pitchFamily="34" charset="0"/>
              </a:rPr>
              <a:t>How would you grade the </a:t>
            </a:r>
            <a:r>
              <a:rPr lang="en-US" sz="2800" dirty="0" err="1">
                <a:latin typeface="Arial Black" panose="020B0A04020102090204" pitchFamily="34" charset="0"/>
              </a:rPr>
              <a:t>tumour</a:t>
            </a:r>
            <a:r>
              <a:rPr lang="en-US" sz="2800" dirty="0">
                <a:latin typeface="Arial Black" panose="020B0A04020102090204" pitchFamily="34" charset="0"/>
              </a:rPr>
              <a:t>?</a:t>
            </a:r>
          </a:p>
        </p:txBody>
      </p:sp>
      <p:sp>
        <p:nvSpPr>
          <p:cNvPr id="6" name="Title 19"/>
          <p:cNvSpPr txBox="1">
            <a:spLocks/>
          </p:cNvSpPr>
          <p:nvPr/>
        </p:nvSpPr>
        <p:spPr>
          <a:xfrm>
            <a:off x="711994" y="139020"/>
            <a:ext cx="10768012" cy="891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prstClr val="black"/>
                </a:solidFill>
                <a:effectLst/>
              </a:rPr>
              <a:t>Macro Question 3 Bone</a:t>
            </a:r>
            <a:endParaRPr lang="en-US" dirty="0">
              <a:solidFill>
                <a:prstClr val="black"/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33"/>
          <a:stretch/>
        </p:blipFill>
        <p:spPr>
          <a:xfrm>
            <a:off x="6758666" y="1163249"/>
            <a:ext cx="4249271" cy="5466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0679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35317">
        <p:fade/>
      </p:transition>
    </mc:Choice>
    <mc:Fallback>
      <p:transition spd="med" advTm="1353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2220" y="1641316"/>
            <a:ext cx="5389333" cy="483568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GB" sz="2800" dirty="0">
                <a:latin typeface="Arial Black" panose="020B0A04020102090204" pitchFamily="34" charset="0"/>
              </a:rPr>
              <a:t>What is the most likely diagnosis?</a:t>
            </a:r>
          </a:p>
          <a:p>
            <a:pPr marL="0" indent="0">
              <a:buNone/>
            </a:pPr>
            <a:endParaRPr lang="en-GB" sz="2800" dirty="0">
              <a:latin typeface="Arial Black" panose="020B0A04020102090204" pitchFamily="34" charset="0"/>
            </a:endParaRPr>
          </a:p>
          <a:p>
            <a:pPr marL="0" indent="0">
              <a:buNone/>
            </a:pPr>
            <a:r>
              <a:rPr lang="en-GB" sz="2800" dirty="0">
                <a:latin typeface="Arial Black" panose="020B0A04020102090204" pitchFamily="34" charset="0"/>
              </a:rPr>
              <a:t>How would you sample this specimen?</a:t>
            </a:r>
          </a:p>
          <a:p>
            <a:pPr marL="0" indent="0">
              <a:buNone/>
            </a:pPr>
            <a:endParaRPr lang="en-GB" sz="2800" dirty="0">
              <a:latin typeface="Arial Black" panose="020B0A0402010209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 Black" panose="020B0A04020102090204" pitchFamily="34" charset="0"/>
              </a:rPr>
              <a:t>What ancillary studies help confirm your diagnosis?</a:t>
            </a:r>
          </a:p>
        </p:txBody>
      </p:sp>
      <p:sp>
        <p:nvSpPr>
          <p:cNvPr id="6" name="Title 19"/>
          <p:cNvSpPr txBox="1">
            <a:spLocks/>
          </p:cNvSpPr>
          <p:nvPr/>
        </p:nvSpPr>
        <p:spPr>
          <a:xfrm>
            <a:off x="711994" y="139020"/>
            <a:ext cx="10768012" cy="891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prstClr val="black"/>
                </a:solidFill>
                <a:effectLst/>
              </a:rPr>
              <a:t>Macro Question 4 Uterus</a:t>
            </a:r>
            <a:endParaRPr lang="en-US" dirty="0">
              <a:solidFill>
                <a:prstClr val="black"/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055" y="1227586"/>
            <a:ext cx="5103951" cy="5124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0024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8286">
        <p:fade/>
      </p:transition>
    </mc:Choice>
    <mc:Fallback>
      <p:transition spd="med" advTm="1582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1042763" y="94129"/>
            <a:ext cx="1055108" cy="946694"/>
            <a:chOff x="10358177" y="5707516"/>
            <a:chExt cx="1055108" cy="946694"/>
          </a:xfrm>
        </p:grpSpPr>
        <p:sp>
          <p:nvSpPr>
            <p:cNvPr id="7" name="Oval 6">
              <a:hlinkClick r:id="rId3"/>
            </p:cNvPr>
            <p:cNvSpPr/>
            <p:nvPr/>
          </p:nvSpPr>
          <p:spPr>
            <a:xfrm>
              <a:off x="10358177" y="5707516"/>
              <a:ext cx="960120" cy="946694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 b="-4000"/>
              </a:stretch>
            </a:blipFill>
            <a:ln>
              <a:solidFill>
                <a:srgbClr val="B4998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4099" y="6275024"/>
              <a:ext cx="379186" cy="379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8800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537">
        <p:fade/>
      </p:transition>
    </mc:Choice>
    <mc:Fallback>
      <p:transition spd="med" advTm="115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8" b="4677"/>
          <a:stretch/>
        </p:blipFill>
        <p:spPr>
          <a:xfrm>
            <a:off x="0" y="-1"/>
            <a:ext cx="12192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189259" y="2339788"/>
            <a:ext cx="3451412" cy="147768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There are</a:t>
            </a:r>
            <a:br>
              <a:rPr lang="en-US" dirty="0">
                <a:solidFill>
                  <a:schemeClr val="tx1"/>
                </a:solidFill>
                <a:effectLst/>
              </a:rPr>
            </a:br>
            <a:r>
              <a:rPr lang="en-US" dirty="0">
                <a:solidFill>
                  <a:schemeClr val="tx1"/>
                </a:solidFill>
                <a:effectLst/>
              </a:rPr>
              <a:t>around </a:t>
            </a:r>
            <a:r>
              <a:rPr lang="en-US" dirty="0">
                <a:solidFill>
                  <a:srgbClr val="AC0000"/>
                </a:solidFill>
                <a:effectLst/>
              </a:rPr>
              <a:t>60</a:t>
            </a:r>
            <a:r>
              <a:rPr lang="en-US" dirty="0">
                <a:solidFill>
                  <a:schemeClr val="tx1"/>
                </a:solidFill>
                <a:effectLst/>
              </a:rPr>
              <a:t> !</a:t>
            </a:r>
            <a:endParaRPr lang="en-GB" sz="48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772400" y="3563471"/>
            <a:ext cx="4518212" cy="1576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189">
              <a:spcBef>
                <a:spcPct val="0"/>
              </a:spcBef>
              <a:buNone/>
              <a:defRPr sz="4000" b="0">
                <a:effectLst/>
                <a:latin typeface="Arial Black" panose="020B0A04020102020204" pitchFamily="34" charset="0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Don’t Panic 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018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1654">
        <p:fade/>
      </p:transition>
    </mc:Choice>
    <mc:Fallback>
      <p:transition spd="med" advTm="216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2500" r="19350" b="3136"/>
          <a:stretch/>
        </p:blipFill>
        <p:spPr>
          <a:xfrm>
            <a:off x="100439" y="1299136"/>
            <a:ext cx="3522302" cy="2474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4"/>
          <a:stretch/>
        </p:blipFill>
        <p:spPr>
          <a:xfrm>
            <a:off x="8569259" y="1299136"/>
            <a:ext cx="3522302" cy="2456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4" b="8054"/>
          <a:stretch/>
        </p:blipFill>
        <p:spPr>
          <a:xfrm>
            <a:off x="3867576" y="1299136"/>
            <a:ext cx="4456848" cy="2474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37590" y="3888669"/>
            <a:ext cx="3048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(1) </a:t>
            </a:r>
          </a:p>
          <a:p>
            <a:pPr algn="ctr"/>
            <a:endParaRPr lang="en-US" sz="1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latin typeface="Arial Black" panose="020B0A04020102020204" pitchFamily="34" charset="0"/>
                <a:cs typeface="Arial" panose="020B0604020202020204" pitchFamily="34" charset="0"/>
              </a:rPr>
              <a:t>Specialties you are </a:t>
            </a:r>
            <a:r>
              <a:rPr lang="en-US" sz="20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NOT</a:t>
            </a:r>
            <a:r>
              <a:rPr lang="en-US" sz="2000" b="1" dirty="0">
                <a:latin typeface="Arial Black" panose="020B0A04020102020204" pitchFamily="34" charset="0"/>
                <a:cs typeface="Arial" panose="020B0604020202020204" pitchFamily="34" charset="0"/>
              </a:rPr>
              <a:t> familiar with</a:t>
            </a:r>
          </a:p>
          <a:p>
            <a:pPr algn="ctr"/>
            <a:endParaRPr lang="en-US" sz="1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Make simple drawings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 Black" panose="020B0A04020102020204" pitchFamily="34" charset="0"/>
                <a:cs typeface="Arial" panose="020B0604020202020204" pitchFamily="34" charset="0"/>
              </a:rPr>
              <a:t>Summarise</a:t>
            </a:r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 the staging system</a:t>
            </a:r>
          </a:p>
        </p:txBody>
      </p:sp>
      <p:sp>
        <p:nvSpPr>
          <p:cNvPr id="7" name="Rectangle 6"/>
          <p:cNvSpPr/>
          <p:nvPr/>
        </p:nvSpPr>
        <p:spPr>
          <a:xfrm>
            <a:off x="4280163" y="3888669"/>
            <a:ext cx="363167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(2)</a:t>
            </a:r>
          </a:p>
          <a:p>
            <a:endParaRPr lang="en-US" sz="1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latin typeface="Arial Black" panose="020B0A04020102020204" pitchFamily="34" charset="0"/>
                <a:cs typeface="Arial" panose="020B0604020202020204" pitchFamily="34" charset="0"/>
              </a:rPr>
              <a:t>Complex anatomy e.g.</a:t>
            </a:r>
          </a:p>
          <a:p>
            <a:endParaRPr lang="en-US" sz="1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US" sz="1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Bone resections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Larynx &amp; neck dissection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Whipple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rial Black" panose="020B0A04020102020204" pitchFamily="34" charset="0"/>
                <a:cs typeface="Arial" panose="020B0604020202020204" pitchFamily="34" charset="0"/>
              </a:rPr>
              <a:t>Panproctocolectomy</a:t>
            </a:r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8793780" y="3888669"/>
            <a:ext cx="30732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(3)</a:t>
            </a:r>
          </a:p>
          <a:p>
            <a:pPr algn="ctr"/>
            <a:endParaRPr lang="en-US" sz="1000" b="1" dirty="0">
              <a:solidFill>
                <a:srgbClr val="FFFF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latin typeface="Arial Black" panose="020B0A04020102020204" pitchFamily="34" charset="0"/>
                <a:cs typeface="Arial" panose="020B0604020202020204" pitchFamily="34" charset="0"/>
              </a:rPr>
              <a:t>Watch out for updates:</a:t>
            </a:r>
          </a:p>
          <a:p>
            <a:endParaRPr lang="en-US" sz="1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US" sz="1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New classifications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Updated documents </a:t>
            </a:r>
          </a:p>
        </p:txBody>
      </p:sp>
      <p:sp>
        <p:nvSpPr>
          <p:cNvPr id="9" name="Title 19"/>
          <p:cNvSpPr txBox="1">
            <a:spLocks/>
          </p:cNvSpPr>
          <p:nvPr/>
        </p:nvSpPr>
        <p:spPr>
          <a:xfrm>
            <a:off x="711994" y="139020"/>
            <a:ext cx="10768012" cy="891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prstClr val="black"/>
                </a:solidFill>
                <a:effectLst/>
              </a:rPr>
              <a:t>Start with …</a:t>
            </a:r>
            <a:endParaRPr lang="en-US" dirty="0">
              <a:solidFill>
                <a:prstClr val="black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5033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33914">
        <p:fade/>
      </p:transition>
    </mc:Choice>
    <mc:Fallback>
      <p:transition spd="med" advTm="2339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0.9|38.1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309</Words>
  <Application>Microsoft Office PowerPoint</Application>
  <PresentationFormat>Widescreen</PresentationFormat>
  <Paragraphs>86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Century Gothic</vt:lpstr>
      <vt:lpstr>Wingdings 3</vt:lpstr>
      <vt:lpstr>Wisp</vt:lpstr>
      <vt:lpstr>MACRO/OSPE2</vt:lpstr>
      <vt:lpstr>Dissection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There are around 60 !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Hiba Ali</dc:creator>
  <cp:lastModifiedBy>Vasi Sundaresan</cp:lastModifiedBy>
  <cp:revision>270</cp:revision>
  <dcterms:created xsi:type="dcterms:W3CDTF">2017-02-20T00:10:11Z</dcterms:created>
  <dcterms:modified xsi:type="dcterms:W3CDTF">2020-02-18T15:57:58Z</dcterms:modified>
</cp:coreProperties>
</file>